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12" r:id="rId3"/>
    <p:sldId id="313" r:id="rId4"/>
    <p:sldId id="314" r:id="rId5"/>
    <p:sldId id="315" r:id="rId6"/>
    <p:sldId id="316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C91D"/>
    <a:srgbClr val="D2A000"/>
    <a:srgbClr val="F8C33E"/>
    <a:srgbClr val="BD9B0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69" d="100"/>
          <a:sy n="69" d="100"/>
        </p:scale>
        <p:origin x="-11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6E7B2D-A822-4B74-881D-2F5D7D86A916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strips dir="l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8135076" cy="3240360"/>
          </a:xfrm>
        </p:spPr>
        <p:txBody>
          <a:bodyPr>
            <a:noAutofit/>
          </a:bodyPr>
          <a:lstStyle/>
          <a:p>
            <a:pPr marL="444500" indent="3319463" algn="ctr"/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6000" dirty="0" smtClean="0">
                <a:solidFill>
                  <a:srgbClr val="FFFF00"/>
                </a:solidFill>
              </a:rPr>
              <a:t>ПІДГОТОВКА ПОЯСНЕНЬ СУДДІ</a:t>
            </a: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3800" dirty="0">
                <a:solidFill>
                  <a:schemeClr val="tx1"/>
                </a:solidFill>
              </a:rPr>
              <a:t/>
            </a:r>
            <a:br>
              <a:rPr lang="uk-UA" sz="3800" dirty="0">
                <a:solidFill>
                  <a:schemeClr val="tx1"/>
                </a:solidFill>
              </a:rPr>
            </a:br>
            <a:endParaRPr lang="ru-RU" sz="3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340768"/>
            <a:ext cx="8147248" cy="4983832"/>
          </a:xfrm>
        </p:spPr>
        <p:txBody>
          <a:bodyPr/>
          <a:lstStyle/>
          <a:p>
            <a:pPr algn="ctr">
              <a:buNone/>
            </a:pPr>
            <a:r>
              <a:rPr lang="uk-UA" sz="6600" dirty="0" smtClean="0">
                <a:solidFill>
                  <a:srgbClr val="00B0F0"/>
                </a:solidFill>
              </a:rPr>
              <a:t>Підготовка пояснень </a:t>
            </a:r>
            <a:r>
              <a:rPr lang="uk-UA" sz="5400" dirty="0" smtClean="0">
                <a:solidFill>
                  <a:srgbClr val="FFC91D"/>
                </a:solidFill>
              </a:rPr>
              <a:t>– </a:t>
            </a:r>
            <a:endParaRPr lang="en-US" sz="5400" dirty="0" smtClean="0">
              <a:solidFill>
                <a:srgbClr val="FFC91D"/>
              </a:solidFill>
            </a:endParaRPr>
          </a:p>
          <a:p>
            <a:pPr algn="ctr">
              <a:buNone/>
            </a:pPr>
            <a:r>
              <a:rPr lang="uk-UA" sz="5400" dirty="0" smtClean="0">
                <a:solidFill>
                  <a:srgbClr val="FFC91D"/>
                </a:solidFill>
              </a:rPr>
              <a:t>важливий етап для захисту інтересів судді</a:t>
            </a:r>
            <a:r>
              <a:rPr lang="en-US" sz="5400" dirty="0" smtClean="0">
                <a:solidFill>
                  <a:srgbClr val="FFC91D"/>
                </a:solidFill>
              </a:rPr>
              <a:t>!</a:t>
            </a:r>
            <a:endParaRPr lang="uk-UA" sz="5400" dirty="0">
              <a:solidFill>
                <a:srgbClr val="FFC91D"/>
              </a:solidFill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340768"/>
            <a:ext cx="8147248" cy="498383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uk-UA" sz="6600" dirty="0" smtClean="0">
                <a:solidFill>
                  <a:srgbClr val="00B050"/>
                </a:solidFill>
              </a:rPr>
              <a:t>Письмові пояснення можуть бути підготовлені та надані як на запит дисциплінарного  органу, так і за ініціативою самого судді</a:t>
            </a:r>
            <a:r>
              <a:rPr lang="en-US" sz="6600" dirty="0" smtClean="0">
                <a:solidFill>
                  <a:srgbClr val="00B050"/>
                </a:solidFill>
              </a:rPr>
              <a:t>!</a:t>
            </a:r>
            <a:endParaRPr lang="uk-UA" sz="5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08720"/>
            <a:ext cx="8147248" cy="541588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6000" dirty="0" smtClean="0">
                <a:solidFill>
                  <a:srgbClr val="7030A0"/>
                </a:solidFill>
              </a:rPr>
              <a:t>C</a:t>
            </a:r>
            <a:r>
              <a:rPr lang="uk-UA" sz="6000" dirty="0" err="1" smtClean="0">
                <a:solidFill>
                  <a:srgbClr val="7030A0"/>
                </a:solidFill>
              </a:rPr>
              <a:t>уддя</a:t>
            </a:r>
            <a:r>
              <a:rPr lang="uk-UA" sz="6000" dirty="0" smtClean="0">
                <a:solidFill>
                  <a:srgbClr val="7030A0"/>
                </a:solidFill>
              </a:rPr>
              <a:t> НЕ позбавлений можливості доповнити свої пояснення, а за наявності підстав </a:t>
            </a:r>
            <a:r>
              <a:rPr lang="en-US" sz="6000" dirty="0" smtClean="0">
                <a:solidFill>
                  <a:srgbClr val="7030A0"/>
                </a:solidFill>
              </a:rPr>
              <a:t>- </a:t>
            </a:r>
            <a:r>
              <a:rPr lang="uk-UA" sz="6000" dirty="0" smtClean="0">
                <a:solidFill>
                  <a:srgbClr val="7030A0"/>
                </a:solidFill>
              </a:rPr>
              <a:t>надати змінені пояснення, з наведенням відповідних причин (підстав) їх зміни</a:t>
            </a:r>
            <a:endParaRPr lang="uk-UA" sz="5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340768"/>
            <a:ext cx="8147248" cy="141277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400" b="1" dirty="0" smtClean="0">
                <a:solidFill>
                  <a:srgbClr val="FF0000"/>
                </a:solidFill>
                <a:latin typeface="+mn-lt"/>
              </a:rPr>
              <a:t>Можливі стратегії надання пояснень:</a:t>
            </a:r>
            <a:r>
              <a:rPr lang="uk-UA" sz="4800" b="1" dirty="0" smtClean="0"/>
              <a:t/>
            </a:r>
            <a:br>
              <a:rPr lang="uk-UA" sz="4800" b="1" dirty="0" smtClean="0"/>
            </a:br>
            <a:endParaRPr lang="uk-UA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76872"/>
            <a:ext cx="8291264" cy="4032448"/>
          </a:xfrm>
        </p:spPr>
        <p:txBody>
          <a:bodyPr>
            <a:normAutofit/>
          </a:bodyPr>
          <a:lstStyle/>
          <a:p>
            <a:pPr lvl="0" algn="just">
              <a:buClr>
                <a:srgbClr val="FF0000"/>
              </a:buClr>
            </a:pPr>
            <a:r>
              <a:rPr lang="uk-UA" b="1" dirty="0" smtClean="0"/>
              <a:t>спростувати наведені у скарзі </a:t>
            </a:r>
            <a:r>
              <a:rPr lang="uk-UA" dirty="0" smtClean="0"/>
              <a:t>відомості (обставини), як такі, що </a:t>
            </a:r>
            <a:r>
              <a:rPr lang="uk-UA" b="1" dirty="0" smtClean="0"/>
              <a:t>НЕ відповідають дійсності</a:t>
            </a:r>
            <a:r>
              <a:rPr lang="uk-UA" dirty="0" smtClean="0"/>
              <a:t>;</a:t>
            </a:r>
          </a:p>
          <a:p>
            <a:pPr lvl="0" algn="just">
              <a:buClr>
                <a:srgbClr val="FF0000"/>
              </a:buClr>
              <a:buNone/>
            </a:pPr>
            <a:endParaRPr lang="uk-UA" dirty="0" smtClean="0"/>
          </a:p>
          <a:p>
            <a:pPr algn="just">
              <a:buClr>
                <a:srgbClr val="FF0000"/>
              </a:buClr>
            </a:pPr>
            <a:r>
              <a:rPr lang="uk-UA" dirty="0" smtClean="0"/>
              <a:t> </a:t>
            </a:r>
            <a:r>
              <a:rPr lang="uk-UA" b="1" dirty="0" smtClean="0"/>
              <a:t>НЕ заперечувати </a:t>
            </a:r>
            <a:r>
              <a:rPr lang="uk-UA" dirty="0" smtClean="0"/>
              <a:t>зазначених у скарзі обставин, що мали місце в дійсності, та повідомити </a:t>
            </a:r>
            <a:r>
              <a:rPr lang="uk-UA" b="1" dirty="0" smtClean="0"/>
              <a:t>відомості</a:t>
            </a:r>
            <a:r>
              <a:rPr lang="uk-UA" dirty="0" smtClean="0"/>
              <a:t> (обставини), </a:t>
            </a:r>
            <a:r>
              <a:rPr lang="uk-UA" b="1" dirty="0" smtClean="0"/>
              <a:t>які зменшують ступінь вини</a:t>
            </a:r>
            <a:r>
              <a:rPr lang="uk-UA" dirty="0" smtClean="0"/>
              <a:t>, вказують на відсутність істотних негативних наслідків внаслідок дій судді тощо. </a:t>
            </a:r>
          </a:p>
          <a:p>
            <a:endParaRPr lang="uk-UA" dirty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147248" cy="1644792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 smtClean="0">
                <a:solidFill>
                  <a:srgbClr val="7030A0"/>
                </a:solidFill>
                <a:latin typeface="+mn-lt"/>
              </a:rPr>
              <a:t>Пояснення обов’язково </a:t>
            </a:r>
            <a:br>
              <a:rPr lang="uk-UA" sz="4000" b="1" dirty="0" smtClean="0">
                <a:solidFill>
                  <a:srgbClr val="7030A0"/>
                </a:solidFill>
                <a:latin typeface="+mn-lt"/>
              </a:rPr>
            </a:br>
            <a:r>
              <a:rPr lang="uk-UA" sz="4000" b="1" u="sng" dirty="0" smtClean="0">
                <a:solidFill>
                  <a:srgbClr val="7030A0"/>
                </a:solidFill>
                <a:latin typeface="+mn-lt"/>
              </a:rPr>
              <a:t>мають</a:t>
            </a:r>
            <a:r>
              <a:rPr lang="uk-UA" sz="4000" b="1" dirty="0" smtClean="0">
                <a:solidFill>
                  <a:srgbClr val="7030A0"/>
                </a:solidFill>
                <a:latin typeface="+mn-lt"/>
              </a:rPr>
              <a:t> </a:t>
            </a:r>
            <a:r>
              <a:rPr lang="uk-UA" sz="4000" b="1" dirty="0" smtClean="0">
                <a:solidFill>
                  <a:srgbClr val="7030A0"/>
                </a:solidFill>
                <a:latin typeface="+mn-lt"/>
              </a:rPr>
              <a:t>містити</a:t>
            </a:r>
            <a:r>
              <a:rPr lang="ru-RU" sz="4000" b="1" dirty="0" smtClean="0">
                <a:solidFill>
                  <a:srgbClr val="7030A0"/>
                </a:solidFill>
                <a:latin typeface="+mn-lt"/>
              </a:rPr>
              <a:t>:</a:t>
            </a:r>
            <a:r>
              <a:rPr lang="uk-UA" sz="4400" b="1" dirty="0" smtClean="0"/>
              <a:t/>
            </a:r>
            <a:br>
              <a:rPr lang="uk-UA" sz="4400" b="1" dirty="0" smtClean="0"/>
            </a:br>
            <a:endParaRPr lang="uk-UA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91264" cy="4752528"/>
          </a:xfrm>
        </p:spPr>
        <p:txBody>
          <a:bodyPr>
            <a:normAutofit lnSpcReduction="10000"/>
          </a:bodyPr>
          <a:lstStyle/>
          <a:p>
            <a:pPr lvl="0" algn="just">
              <a:buClr>
                <a:srgbClr val="7030A0"/>
              </a:buClr>
              <a:buFont typeface="Wingdings" pitchFamily="2" charset="2"/>
              <a:buChar char="Ø"/>
            </a:pPr>
            <a:r>
              <a:rPr lang="uk-UA" dirty="0" smtClean="0"/>
              <a:t>відомості щодо кожного посилання автора звернення;</a:t>
            </a:r>
          </a:p>
          <a:p>
            <a:pPr lvl="0" algn="just">
              <a:buClr>
                <a:srgbClr val="7030A0"/>
              </a:buClr>
              <a:buFont typeface="Wingdings" pitchFamily="2" charset="2"/>
              <a:buChar char="Ø"/>
            </a:pPr>
            <a:r>
              <a:rPr lang="uk-UA" dirty="0" smtClean="0"/>
              <a:t>доречні посилання на положення Закону, інструкції з діловодства, роз’яснення судів вищих інстанцій, якими керувався суддя, вчиняючи ті чи інші дії;</a:t>
            </a:r>
          </a:p>
          <a:p>
            <a:pPr lvl="0" algn="just">
              <a:buClr>
                <a:srgbClr val="7030A0"/>
              </a:buClr>
              <a:buFont typeface="Wingdings" pitchFamily="2" charset="2"/>
              <a:buChar char="Ø"/>
            </a:pPr>
            <a:r>
              <a:rPr lang="uk-UA" dirty="0" smtClean="0"/>
              <a:t>всі зазначені у поясненні доводи мають бути об’єктивно підтверджені (протоколом судового засідання, звукозаписом судового процесу, процесуальними документами, копії яких слід долучати до пояснень);</a:t>
            </a:r>
          </a:p>
          <a:p>
            <a:pPr lvl="0" algn="just">
              <a:buClr>
                <a:srgbClr val="7030A0"/>
              </a:buClr>
              <a:buFont typeface="Wingdings" pitchFamily="2" charset="2"/>
              <a:buChar char="Ø"/>
            </a:pPr>
            <a:r>
              <a:rPr lang="uk-UA" dirty="0" smtClean="0"/>
              <a:t>позиція судді має бути викладена зрозуміло та у логічній послідовності.</a:t>
            </a:r>
          </a:p>
          <a:p>
            <a:pPr algn="just"/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1628800"/>
            <a:ext cx="8424936" cy="4695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4800" dirty="0" smtClean="0"/>
              <a:t> </a:t>
            </a:r>
            <a:r>
              <a:rPr lang="uk-UA" sz="7200" b="1" dirty="0" smtClean="0">
                <a:solidFill>
                  <a:srgbClr val="0070C0"/>
                </a:solidFill>
              </a:rPr>
              <a:t>Підготовка пояснень судді (приклади)</a:t>
            </a:r>
            <a:endParaRPr lang="uk-UA" sz="7200" dirty="0">
              <a:solidFill>
                <a:srgbClr val="0070C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452320" y="116632"/>
            <a:ext cx="1500356" cy="973629"/>
          </a:xfrm>
          <a:prstGeom prst="ellipse">
            <a:avLst/>
          </a:prstGeom>
          <a:blipFill>
            <a:blip r:embed="rId2" cstate="print"/>
            <a:srcRect/>
            <a:stretch>
              <a:fillRect l="-500" t="-853" r="-500" b="-853"/>
            </a:stretch>
          </a:blipFill>
          <a:ln>
            <a:noFill/>
          </a:ln>
          <a:effectLst>
            <a:glow rad="114300">
              <a:schemeClr val="accent5">
                <a:satMod val="175000"/>
                <a:alpha val="22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579</TotalTime>
  <Words>194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    ПІДГОТОВКА ПОЯСНЕНЬ СУДДІ  </vt:lpstr>
      <vt:lpstr>Слайд 2</vt:lpstr>
      <vt:lpstr>Слайд 3</vt:lpstr>
      <vt:lpstr>Слайд 4</vt:lpstr>
      <vt:lpstr>Можливі стратегії надання пояснень: </vt:lpstr>
      <vt:lpstr>Пояснення обов’язково  мають містити: </vt:lpstr>
      <vt:lpstr>Слайд 7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НАЦІОНАЛЬНА ШКОЛА  СУДДІВ УКРАЇНИ</dc:title>
  <dc:creator>Олександр Іщенко</dc:creator>
  <cp:lastModifiedBy>1</cp:lastModifiedBy>
  <cp:revision>174</cp:revision>
  <dcterms:created xsi:type="dcterms:W3CDTF">2012-07-11T07:50:02Z</dcterms:created>
  <dcterms:modified xsi:type="dcterms:W3CDTF">2017-03-29T13:47:19Z</dcterms:modified>
</cp:coreProperties>
</file>